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42"/>
  </p:notesMasterIdLst>
  <p:handoutMasterIdLst>
    <p:handoutMasterId r:id="rId43"/>
  </p:handoutMasterIdLst>
  <p:sldIdLst>
    <p:sldId id="457" r:id="rId2"/>
    <p:sldId id="592" r:id="rId3"/>
    <p:sldId id="536" r:id="rId4"/>
    <p:sldId id="537" r:id="rId5"/>
    <p:sldId id="538" r:id="rId6"/>
    <p:sldId id="539" r:id="rId7"/>
    <p:sldId id="569" r:id="rId8"/>
    <p:sldId id="541" r:id="rId9"/>
    <p:sldId id="590" r:id="rId10"/>
    <p:sldId id="570" r:id="rId11"/>
    <p:sldId id="542" r:id="rId12"/>
    <p:sldId id="543" r:id="rId13"/>
    <p:sldId id="545" r:id="rId14"/>
    <p:sldId id="576" r:id="rId15"/>
    <p:sldId id="577" r:id="rId16"/>
    <p:sldId id="578" r:id="rId17"/>
    <p:sldId id="579" r:id="rId18"/>
    <p:sldId id="580" r:id="rId19"/>
    <p:sldId id="581" r:id="rId20"/>
    <p:sldId id="546" r:id="rId21"/>
    <p:sldId id="547" r:id="rId22"/>
    <p:sldId id="588" r:id="rId23"/>
    <p:sldId id="582" r:id="rId24"/>
    <p:sldId id="584" r:id="rId25"/>
    <p:sldId id="583" r:id="rId26"/>
    <p:sldId id="585" r:id="rId27"/>
    <p:sldId id="552" r:id="rId28"/>
    <p:sldId id="586" r:id="rId29"/>
    <p:sldId id="587" r:id="rId30"/>
    <p:sldId id="553" r:id="rId31"/>
    <p:sldId id="559" r:id="rId32"/>
    <p:sldId id="560" r:id="rId33"/>
    <p:sldId id="589" r:id="rId34"/>
    <p:sldId id="563" r:id="rId35"/>
    <p:sldId id="564" r:id="rId36"/>
    <p:sldId id="565" r:id="rId37"/>
    <p:sldId id="566" r:id="rId38"/>
    <p:sldId id="567" r:id="rId39"/>
    <p:sldId id="535" r:id="rId40"/>
    <p:sldId id="591"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282" autoAdjust="0"/>
  </p:normalViewPr>
  <p:slideViewPr>
    <p:cSldViewPr>
      <p:cViewPr varScale="1">
        <p:scale>
          <a:sx n="67" d="100"/>
          <a:sy n="67" d="100"/>
        </p:scale>
        <p:origin x="9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C5ABF4F-F9D7-4CF6-83E3-64CDCF78E6F5}" type="slidenum">
              <a:rPr lang="en-US" smtClean="0"/>
              <a:t>‹#›</a:t>
            </a:fld>
            <a:endParaRPr lang="en-US"/>
          </a:p>
        </p:txBody>
      </p:sp>
    </p:spTree>
    <p:extLst>
      <p:ext uri="{BB962C8B-B14F-4D97-AF65-F5344CB8AC3E}">
        <p14:creationId xmlns:p14="http://schemas.microsoft.com/office/powerpoint/2010/main" val="336170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maps that differ from books. We’ve already covered thoroughly how to describe a book. We won’t go over all that again, exept to note when you do the same thing for a map.</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map edition statements.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a:t>
            </a:r>
            <a:r>
              <a:rPr lang="en-US" baseline="0" smtClean="0"/>
              <a:t> both of these cases scale was found on the resource.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174280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Longitude and latitude are usually</a:t>
            </a:r>
            <a:r>
              <a:rPr lang="en-US" baseline="0" smtClean="0"/>
              <a:t> marked on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336792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Somalia: information came with the map, but not on the map. The Finn-Ugric peoples map had a printing date; since that was the same year as we received the map, I assumed it was also the publication date.</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Hal</a:t>
            </a:r>
            <a:r>
              <a:rPr lang="en-US" baseline="0" smtClean="0"/>
              <a:t> Leonard Corp. is both the printer and the distributor.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428807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Remember that</a:t>
            </a:r>
            <a:r>
              <a:rPr lang="en-US" b="1" baseline="0" smtClean="0"/>
              <a:t> a single sheet has two sides--it’s common for separate maps to be on either side of one sheet.</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2300191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Show the neat lines on the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There are lots of other details about recording dimensions of maps in 3.5.2.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1147459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Remember also</a:t>
            </a:r>
            <a:r>
              <a:rPr lang="en-US" sz="1200" kern="1200" baseline="0" smtClean="0">
                <a:solidFill>
                  <a:schemeClr val="tx1"/>
                </a:solidFill>
                <a:effectLst/>
                <a:latin typeface="Arial" charset="0"/>
                <a:ea typeface="+mn-ea"/>
                <a:cs typeface="+mn-cs"/>
              </a:rPr>
              <a:t> the number recorded as a note in the previous slides. This is probably an identifier for the manifestation.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will apply to most maps.</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Brahms sonata is an example.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cover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title page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 parallel</a:t>
            </a:r>
            <a:r>
              <a:rPr lang="en-US" b="1" baseline="0" smtClean="0"/>
              <a:t> title proper is </a:t>
            </a:r>
            <a:r>
              <a:rPr lang="en-US" b="1" i="1" baseline="0" smtClean="0"/>
              <a:t>not</a:t>
            </a:r>
            <a:r>
              <a:rPr lang="en-US" b="1" i="0" baseline="0" smtClean="0"/>
              <a:t> core so you can catalog this map even if you don’t know how to transliterate the cyrillic alphabet (or don’t have help like I did).</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15. Describing Printed Maps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15</a:t>
            </a:r>
            <a:br>
              <a:rPr lang="en-US" sz="3600" b="1" smtClean="0"/>
            </a:br>
            <a:r>
              <a:rPr lang="en-US" sz="3600" b="1" smtClean="0"/>
              <a:t>Describing Printed Maps</a:t>
            </a:r>
            <a:endParaRPr lang="en-US" sz="2400"/>
          </a:p>
        </p:txBody>
      </p:sp>
      <p:sp>
        <p:nvSpPr>
          <p:cNvPr id="7" name="TextBox 6"/>
          <p:cNvSpPr txBox="1">
            <a:spLocks noChangeArrowheads="1"/>
          </p:cNvSpPr>
          <p:nvPr/>
        </p:nvSpPr>
        <p:spPr>
          <a:xfrm>
            <a:off x="571500" y="4038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pPr marL="0" indent="0">
              <a:buNone/>
            </a:pPr>
            <a:endParaRPr lang="en-US" b="1" smtClean="0"/>
          </a:p>
          <a:p>
            <a:pPr marL="800100" lvl="2" indent="0">
              <a:buNone/>
            </a:pPr>
            <a:r>
              <a:rPr lang="en-US"/>
              <a:t>245 00 	$a Map of Finno-Ugric peoples = $b Карта финно-угорских народов </a:t>
            </a:r>
            <a:endParaRPr lang="en-US" smtClean="0"/>
          </a:p>
          <a:p>
            <a:pPr marL="800100" lvl="2" indent="0">
              <a:buNone/>
            </a:pPr>
            <a:r>
              <a:rPr lang="en-US" smtClean="0"/>
              <a:t>246 </a:t>
            </a:r>
            <a:r>
              <a:rPr lang="en-US"/>
              <a:t>11	$a Карта финно-угорских </a:t>
            </a:r>
            <a:r>
              <a:rPr lang="en-US" smtClean="0"/>
              <a:t>народов</a:t>
            </a:r>
          </a:p>
          <a:p>
            <a:pPr marL="800100" lvl="2" indent="0">
              <a:buNone/>
            </a:pPr>
            <a:r>
              <a:rPr lang="en-US" smtClean="0"/>
              <a:t>246 11	$a </a:t>
            </a:r>
            <a:r>
              <a:rPr lang="en-US"/>
              <a:t>Karta finno-ugorskikh narodov</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343937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endParaRPr lang="en-US" sz="2400" b="1"/>
          </a:p>
          <a:p>
            <a:pPr marL="400050" lvl="1" indent="0">
              <a:buNone/>
            </a:pPr>
            <a:r>
              <a:rPr lang="en-US" sz="2400"/>
              <a:t>245 00 	$a Map of Finno-Ugric peoples = $b Карта финно-угорских народов / $c </a:t>
            </a:r>
            <a:r>
              <a:rPr lang="en-US" sz="2400" b="1"/>
              <a:t>Hungarian National Organisation of the World Congress of Finno-Ugric </a:t>
            </a:r>
            <a:r>
              <a:rPr lang="en-US" sz="2400" b="1" smtClean="0"/>
              <a:t>Peoples</a:t>
            </a:r>
            <a:endParaRPr lang="en-US" sz="24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235376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pPr marL="800100" lvl="2" indent="0">
              <a:buNone/>
            </a:pPr>
            <a:endParaRPr lang="en-US" sz="2000" smtClean="0"/>
          </a:p>
          <a:p>
            <a:pPr marL="800100" lvl="2" indent="0">
              <a:buNone/>
            </a:pPr>
            <a:r>
              <a:rPr lang="en-US" sz="2000" smtClean="0"/>
              <a:t>245 </a:t>
            </a:r>
            <a:r>
              <a:rPr lang="en-US" sz="2000"/>
              <a:t>10	$a State of Mississippi </a:t>
            </a:r>
            <a:r>
              <a:rPr lang="en-US" sz="2000" smtClean="0"/>
              <a:t>: $b base </a:t>
            </a:r>
            <a:r>
              <a:rPr lang="en-US" sz="2000"/>
              <a:t>map </a:t>
            </a:r>
            <a:r>
              <a:rPr lang="en-US" sz="2000" smtClean="0"/>
              <a:t>/ $c compiled</a:t>
            </a:r>
            <a:r>
              <a:rPr lang="en-US" sz="2000"/>
              <a:t>, edited and published by the Geological Survey</a:t>
            </a:r>
            <a:r>
              <a:rPr lang="en-US" sz="2000" smtClean="0"/>
              <a:t>.</a:t>
            </a:r>
          </a:p>
          <a:p>
            <a:pPr marL="800100" lvl="2" indent="0">
              <a:buNone/>
            </a:pPr>
            <a:r>
              <a:rPr lang="en-US" sz="2000" smtClean="0"/>
              <a:t>250	$a </a:t>
            </a:r>
            <a:r>
              <a:rPr lang="en-US" sz="2000" b="1"/>
              <a:t>Edition of 1972</a:t>
            </a:r>
            <a:r>
              <a:rPr lang="en-US" sz="2000" b="1" smtClean="0"/>
              <a:t>.</a:t>
            </a:r>
            <a:endParaRPr lang="en-US" sz="2000" smtClean="0"/>
          </a:p>
          <a:p>
            <a:pPr marL="800100" lvl="2" indent="0">
              <a:buNone/>
            </a:pPr>
            <a:endParaRPr lang="en-US" sz="2000" b="1"/>
          </a:p>
          <a:p>
            <a:pPr marL="800100" lvl="2" indent="0">
              <a:buNone/>
            </a:pPr>
            <a:r>
              <a:rPr lang="en-US" sz="2000" smtClean="0"/>
              <a:t>245 10	$a </a:t>
            </a:r>
            <a:r>
              <a:rPr lang="en-US" sz="2000"/>
              <a:t>The </a:t>
            </a:r>
            <a:r>
              <a:rPr lang="en-US" sz="2000" smtClean="0"/>
              <a:t>Americas / $c compiled </a:t>
            </a:r>
            <a:r>
              <a:rPr lang="en-US" sz="2000"/>
              <a:t>in 1952 by the American Geographical Society ; prepared by the Army Map </a:t>
            </a:r>
            <a:r>
              <a:rPr lang="en-US" sz="2000" smtClean="0"/>
              <a:t>Service.</a:t>
            </a:r>
          </a:p>
          <a:p>
            <a:pPr marL="800100" lvl="2" indent="0">
              <a:buNone/>
            </a:pPr>
            <a:r>
              <a:rPr lang="en-US" sz="2000" smtClean="0"/>
              <a:t>250	$a </a:t>
            </a:r>
            <a:r>
              <a:rPr lang="en-US" sz="2000" b="1"/>
              <a:t>Edition 1-AMS, No. 1111</a:t>
            </a:r>
            <a:r>
              <a:rPr lang="en-US" sz="2000" b="1"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80353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(RDA 7.25)</a:t>
            </a:r>
            <a:endParaRPr lang="en-US"/>
          </a:p>
        </p:txBody>
      </p:sp>
      <p:sp>
        <p:nvSpPr>
          <p:cNvPr id="3" name="Content Placeholder 2"/>
          <p:cNvSpPr>
            <a:spLocks noGrp="1"/>
          </p:cNvSpPr>
          <p:nvPr>
            <p:ph idx="1"/>
          </p:nvPr>
        </p:nvSpPr>
        <p:spPr>
          <a:xfrm>
            <a:off x="457200" y="1447800"/>
            <a:ext cx="8229600" cy="4678363"/>
          </a:xfrm>
        </p:spPr>
        <p:txBody>
          <a:bodyPr/>
          <a:lstStyle/>
          <a:p>
            <a:r>
              <a:rPr lang="en-US" dirty="0" smtClean="0"/>
              <a:t>Scale = the ratio of the dimensions of an image . . . to the dimensions of the entity </a:t>
            </a:r>
            <a:r>
              <a:rPr lang="en-US" smtClean="0"/>
              <a:t>it represents</a:t>
            </a:r>
            <a:endParaRPr lang="en-US" dirty="0" smtClean="0"/>
          </a:p>
          <a:p>
            <a:r>
              <a:rPr lang="en-US" dirty="0" smtClean="0"/>
              <a:t>Record as a representative fraction (1:XXXX)</a:t>
            </a:r>
          </a:p>
          <a:p>
            <a:r>
              <a:rPr lang="en-US" dirty="0" smtClean="0"/>
              <a:t>Scale is core for maps</a:t>
            </a:r>
          </a:p>
          <a:p>
            <a:r>
              <a:rPr lang="en-US" dirty="0" smtClean="0"/>
              <a:t>If scale is not given and cannot be supplied, record “Scale not given”</a:t>
            </a:r>
          </a:p>
          <a:p>
            <a:r>
              <a:rPr lang="en-US" dirty="0" smtClean="0"/>
              <a:t>Record scale in 255 subfield $a</a:t>
            </a:r>
            <a:endParaRPr lang="en-US" dirty="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401366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a:t>
            </a:r>
            <a:r>
              <a:rPr lang="en-US"/>
              <a:t> (RDA 7.25)</a:t>
            </a:r>
          </a:p>
        </p:txBody>
      </p:sp>
      <p:sp>
        <p:nvSpPr>
          <p:cNvPr id="3" name="Content Placeholder 2"/>
          <p:cNvSpPr>
            <a:spLocks noGrp="1"/>
          </p:cNvSpPr>
          <p:nvPr>
            <p:ph idx="1"/>
          </p:nvPr>
        </p:nvSpPr>
        <p:spPr/>
        <p:txBody>
          <a:bodyPr/>
          <a:lstStyle/>
          <a:p>
            <a:pPr marL="800100" lvl="2" indent="0">
              <a:buNone/>
            </a:pPr>
            <a:r>
              <a:rPr lang="en-US"/>
              <a:t>245 00 	$a Map of Finno-Ugric peoples = $b Карта финно-угорских народов / $c Hungarian National Organisation of the World Congress of Finno-Ugric Peoples.</a:t>
            </a:r>
          </a:p>
          <a:p>
            <a:pPr marL="800100" lvl="2" indent="0">
              <a:buNone/>
            </a:pPr>
            <a:r>
              <a:rPr lang="en-US" smtClean="0"/>
              <a:t>255</a:t>
            </a:r>
            <a:r>
              <a:rPr lang="en-US"/>
              <a:t>	$a </a:t>
            </a:r>
            <a:r>
              <a:rPr lang="en-US" b="1"/>
              <a:t>Scale </a:t>
            </a:r>
            <a:r>
              <a:rPr lang="en-US" b="1" smtClean="0"/>
              <a:t>1:7,000,000</a:t>
            </a:r>
          </a:p>
          <a:p>
            <a:pPr marL="800100" lvl="2" indent="0">
              <a:buNone/>
            </a:pPr>
            <a:endParaRPr lang="en-US" b="1"/>
          </a:p>
          <a:p>
            <a:pPr marL="800100" lvl="2" indent="0">
              <a:buNone/>
            </a:pPr>
            <a:r>
              <a:rPr lang="en-US"/>
              <a:t>245 10 	$a Somalia : $b country profile.</a:t>
            </a:r>
          </a:p>
          <a:p>
            <a:pPr marL="800100" lvl="2" indent="0">
              <a:buNone/>
            </a:pPr>
            <a:r>
              <a:rPr lang="en-US"/>
              <a:t>255	$a </a:t>
            </a:r>
            <a:r>
              <a:rPr lang="en-US" b="1"/>
              <a:t>Scale 1:3,500,000 </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17548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Projection of Cartographic Content</a:t>
            </a:r>
            <a:r>
              <a:rPr lang="en-US"/>
              <a:t> (RDA </a:t>
            </a:r>
            <a:r>
              <a:rPr lang="en-US" smtClean="0"/>
              <a:t>7.26)</a:t>
            </a:r>
            <a:endParaRPr lang="en-US"/>
          </a:p>
        </p:txBody>
      </p:sp>
      <p:sp>
        <p:nvSpPr>
          <p:cNvPr id="3" name="Content Placeholder 2"/>
          <p:cNvSpPr>
            <a:spLocks noGrp="1"/>
          </p:cNvSpPr>
          <p:nvPr>
            <p:ph idx="1"/>
          </p:nvPr>
        </p:nvSpPr>
        <p:spPr/>
        <p:txBody>
          <a:bodyPr/>
          <a:lstStyle/>
          <a:p>
            <a:r>
              <a:rPr lang="en-US" smtClean="0"/>
              <a:t>The method or system used to represent the surface of a sphere on a flat surface</a:t>
            </a:r>
          </a:p>
          <a:p>
            <a:r>
              <a:rPr lang="en-US" smtClean="0"/>
              <a:t>Transcribe a statement of projection </a:t>
            </a:r>
            <a:r>
              <a:rPr lang="en-US" i="1" smtClean="0"/>
              <a:t>if it appears on the resource</a:t>
            </a:r>
            <a:endParaRPr lang="en-US" smtClean="0"/>
          </a:p>
          <a:p>
            <a:r>
              <a:rPr lang="en-US" smtClean="0"/>
              <a:t>Transcribe in 255 subfield $b</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1503436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Projection of Cartographic Content</a:t>
            </a:r>
            <a:r>
              <a:rPr lang="en-US"/>
              <a:t> (RDA </a:t>
            </a:r>
            <a:r>
              <a:rPr lang="en-US" smtClean="0"/>
              <a:t>7.26)</a:t>
            </a:r>
            <a:endParaRPr lang="en-US"/>
          </a:p>
        </p:txBody>
      </p:sp>
      <p:sp>
        <p:nvSpPr>
          <p:cNvPr id="3" name="Content Placeholder 2"/>
          <p:cNvSpPr>
            <a:spLocks noGrp="1"/>
          </p:cNvSpPr>
          <p:nvPr>
            <p:ph idx="1"/>
          </p:nvPr>
        </p:nvSpPr>
        <p:spPr/>
        <p:txBody>
          <a:bodyPr/>
          <a:lstStyle/>
          <a:p>
            <a:pPr marL="914400" lvl="2" indent="0">
              <a:buNone/>
            </a:pPr>
            <a:endParaRPr lang="en-US" smtClean="0"/>
          </a:p>
          <a:p>
            <a:pPr marL="914400" lvl="2" indent="0">
              <a:buNone/>
            </a:pPr>
            <a:endParaRPr lang="en-US"/>
          </a:p>
          <a:p>
            <a:pPr marL="914400" lvl="2" indent="0">
              <a:buNone/>
            </a:pPr>
            <a:endParaRPr lang="en-US" smtClean="0"/>
          </a:p>
          <a:p>
            <a:pPr marL="914400" lvl="2" indent="0">
              <a:buNone/>
            </a:pPr>
            <a:endParaRPr lang="en-US"/>
          </a:p>
          <a:p>
            <a:pPr marL="914400" lvl="2" indent="0">
              <a:buNone/>
            </a:pPr>
            <a:endParaRPr lang="en-US" smtClean="0"/>
          </a:p>
          <a:p>
            <a:pPr marL="914400" lvl="2" indent="0">
              <a:buNone/>
            </a:pPr>
            <a:endParaRPr lang="en-US"/>
          </a:p>
          <a:p>
            <a:pPr marL="914400" lvl="2" indent="0">
              <a:buNone/>
            </a:pPr>
            <a:endParaRPr lang="en-US" smtClean="0"/>
          </a:p>
          <a:p>
            <a:pPr marL="914400" lvl="2" indent="0">
              <a:buNone/>
            </a:pPr>
            <a:r>
              <a:rPr lang="en-US" smtClean="0"/>
              <a:t>245 </a:t>
            </a:r>
            <a:r>
              <a:rPr lang="en-US"/>
              <a:t>10 	$a Somalia : $b country profile.</a:t>
            </a:r>
          </a:p>
          <a:p>
            <a:pPr marL="914400" lvl="2" indent="0">
              <a:buNone/>
            </a:pPr>
            <a:r>
              <a:rPr lang="en-US"/>
              <a:t>255	$a Scale 1:3,500,000 ; $b </a:t>
            </a:r>
            <a:r>
              <a:rPr lang="en-US" b="1"/>
              <a:t>t</a:t>
            </a:r>
            <a:r>
              <a:rPr lang="en-US" b="1" smtClean="0"/>
              <a:t>ransverse </a:t>
            </a:r>
            <a:r>
              <a:rPr lang="en-US" b="1"/>
              <a:t>Mercator projection </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029" y="1676400"/>
            <a:ext cx="4921376"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175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Coordinates (</a:t>
            </a:r>
            <a:r>
              <a:rPr lang="en-US"/>
              <a:t>RDA 7.4)</a:t>
            </a:r>
          </a:p>
        </p:txBody>
      </p:sp>
      <p:sp>
        <p:nvSpPr>
          <p:cNvPr id="3" name="Content Placeholder 2"/>
          <p:cNvSpPr>
            <a:spLocks noGrp="1"/>
          </p:cNvSpPr>
          <p:nvPr>
            <p:ph idx="1"/>
          </p:nvPr>
        </p:nvSpPr>
        <p:spPr/>
        <p:txBody>
          <a:bodyPr/>
          <a:lstStyle/>
          <a:p>
            <a:r>
              <a:rPr lang="en-US" smtClean="0"/>
              <a:t>Longitude and latitude</a:t>
            </a:r>
          </a:p>
          <a:p>
            <a:r>
              <a:rPr lang="en-US" smtClean="0"/>
              <a:t>Take the information from the resource, or from any other source</a:t>
            </a:r>
          </a:p>
          <a:p>
            <a:r>
              <a:rPr lang="en-US" smtClean="0"/>
              <a:t>Record westernmost and easternmost longitude, then northernmost and southernmost latitude</a:t>
            </a:r>
          </a:p>
          <a:p>
            <a:r>
              <a:rPr lang="en-US" smtClean="0"/>
              <a:t>Record in 255 subfield $c</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310587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Coordinates (</a:t>
            </a:r>
            <a:r>
              <a:rPr lang="en-US"/>
              <a:t>RDA 7.4)</a:t>
            </a:r>
          </a:p>
        </p:txBody>
      </p:sp>
      <p:sp>
        <p:nvSpPr>
          <p:cNvPr id="3" name="Content Placeholder 2"/>
          <p:cNvSpPr>
            <a:spLocks noGrp="1"/>
          </p:cNvSpPr>
          <p:nvPr>
            <p:ph idx="1"/>
          </p:nvPr>
        </p:nvSpPr>
        <p:spPr/>
        <p:txBody>
          <a:bodyPr/>
          <a:lstStyle/>
          <a:p>
            <a:pPr marL="400050" lvl="1" indent="0">
              <a:buNone/>
            </a:pPr>
            <a:r>
              <a:rPr lang="en-US" sz="2400"/>
              <a:t>245 10 	$a Somalia : $b country profile.</a:t>
            </a:r>
          </a:p>
          <a:p>
            <a:pPr marL="400050" lvl="1" indent="0">
              <a:buNone/>
            </a:pPr>
            <a:r>
              <a:rPr lang="en-US" sz="2400"/>
              <a:t>255	</a:t>
            </a:r>
            <a:r>
              <a:rPr lang="en-US" sz="2400" smtClean="0"/>
              <a:t>	$</a:t>
            </a:r>
            <a:r>
              <a:rPr lang="en-US" sz="2400"/>
              <a:t>a Scale 1:3,500,000 ; $b Transverse Mercator projection $c </a:t>
            </a:r>
            <a:r>
              <a:rPr lang="en-US" sz="2400" b="1"/>
              <a:t>(E 38°--E 52°/N 13°--S 3°).</a:t>
            </a:r>
          </a:p>
          <a:p>
            <a:pPr marL="0" indent="0">
              <a:buNone/>
            </a:pPr>
            <a:endParaRPr lang="en-US" smtClean="0"/>
          </a:p>
          <a:p>
            <a:pPr marL="457200" lvl="1" indent="0">
              <a:buNone/>
            </a:pPr>
            <a:r>
              <a:rPr lang="en-US" sz="2400"/>
              <a:t>245 00 	$a Map of Finno-Ugric peoples = $b Карта финно-угорских народов / $c Hungarian National Organisation of the World Congress of Finno-Ugric Peoples.</a:t>
            </a:r>
          </a:p>
          <a:p>
            <a:pPr marL="457200" lvl="1" indent="0">
              <a:buNone/>
            </a:pPr>
            <a:r>
              <a:rPr lang="en-US" sz="2400" smtClean="0"/>
              <a:t>255</a:t>
            </a:r>
            <a:r>
              <a:rPr lang="en-US" sz="2400"/>
              <a:t>	$a Scale 1:7,000,000 $c </a:t>
            </a:r>
            <a:r>
              <a:rPr lang="en-US" sz="2400" b="1"/>
              <a:t>(E 0°--E 110°/N 80°--N 40°)</a:t>
            </a:r>
            <a:r>
              <a:rPr lang="en-US" sz="24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95040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t>
            </a:r>
            <a:r>
              <a:rPr lang="en-US" u="sng" smtClean="0">
                <a:hlinkClick r:id="rId3"/>
              </a:rPr>
              <a:t>access.rdatoolkit.org/login</a:t>
            </a:r>
            <a:endParaRPr lang="en-US"/>
          </a:p>
        </p:txBody>
      </p:sp>
      <p:sp>
        <p:nvSpPr>
          <p:cNvPr id="2" name="Footer Placeholder 1"/>
          <p:cNvSpPr>
            <a:spLocks noGrp="1"/>
          </p:cNvSpPr>
          <p:nvPr>
            <p:ph type="ftr" sz="quarter" idx="11"/>
          </p:nvPr>
        </p:nvSpPr>
        <p:spPr/>
        <p:txBody>
          <a:bodyPr/>
          <a:lstStyle/>
          <a:p>
            <a:pPr>
              <a:defRPr/>
            </a:pPr>
            <a:r>
              <a:rPr lang="en-US" smtClean="0"/>
              <a:t>Module 15. Describing Printed Maps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pPr marL="400050" lvl="1" indent="0">
              <a:buNone/>
            </a:pPr>
            <a:endParaRPr lang="en-US" sz="2000" smtClean="0"/>
          </a:p>
          <a:p>
            <a:pPr marL="400050" lvl="1" indent="0">
              <a:buNone/>
            </a:pPr>
            <a:r>
              <a:rPr lang="en-US" sz="2000"/>
              <a:t>245 10 </a:t>
            </a:r>
            <a:r>
              <a:rPr lang="en-US" sz="2000" smtClean="0"/>
              <a:t> $</a:t>
            </a:r>
            <a:r>
              <a:rPr lang="en-US" sz="2000"/>
              <a:t>a Somalia : $b country profile.</a:t>
            </a:r>
          </a:p>
          <a:p>
            <a:pPr marL="400050" lvl="1" indent="0">
              <a:buNone/>
            </a:pPr>
            <a:r>
              <a:rPr lang="en-US" sz="2000"/>
              <a:t>264 _</a:t>
            </a:r>
            <a:r>
              <a:rPr lang="en-US" sz="2000" smtClean="0"/>
              <a:t>1 $a </a:t>
            </a:r>
            <a:r>
              <a:rPr lang="en-US" sz="2000" b="1"/>
              <a:t>[Washington, D.C.] : </a:t>
            </a:r>
            <a:r>
              <a:rPr lang="en-US" sz="2000"/>
              <a:t>$b</a:t>
            </a:r>
            <a:r>
              <a:rPr lang="en-US" sz="2000" b="1"/>
              <a:t> [Central Intelligence Agency], </a:t>
            </a:r>
            <a:r>
              <a:rPr lang="en-US" sz="2000"/>
              <a:t>$</a:t>
            </a:r>
            <a:r>
              <a:rPr lang="en-US" sz="2000" smtClean="0"/>
              <a:t>c </a:t>
            </a:r>
            <a:r>
              <a:rPr lang="en-US" sz="2000" b="1" smtClean="0"/>
              <a:t>[2012]</a:t>
            </a:r>
            <a:endParaRPr lang="en-US" sz="2000" b="1"/>
          </a:p>
          <a:p>
            <a:pPr marL="400050" lvl="1" indent="0">
              <a:buNone/>
            </a:pPr>
            <a:endParaRPr lang="en-US" sz="2000" smtClean="0"/>
          </a:p>
          <a:p>
            <a:pPr marL="400050" lvl="1" indent="0">
              <a:buNone/>
            </a:pPr>
            <a:r>
              <a:rPr lang="en-US" sz="2000" smtClean="0"/>
              <a:t>245 </a:t>
            </a:r>
            <a:r>
              <a:rPr lang="en-US" sz="2000"/>
              <a:t>00 </a:t>
            </a:r>
            <a:r>
              <a:rPr lang="en-US" sz="2000" smtClean="0"/>
              <a:t> $</a:t>
            </a:r>
            <a:r>
              <a:rPr lang="en-US" sz="2000"/>
              <a:t>a Map of Finno-Ugric peoples = $b Карта финно-угорских народов / $c Hungarian National Organisation of the World Congress of Finno-Ugric </a:t>
            </a:r>
            <a:r>
              <a:rPr lang="en-US" sz="2000" smtClean="0"/>
              <a:t>Peoples.</a:t>
            </a:r>
          </a:p>
          <a:p>
            <a:pPr marL="400050" lvl="1" indent="0">
              <a:buNone/>
            </a:pPr>
            <a:r>
              <a:rPr lang="en-US" sz="2000" smtClean="0"/>
              <a:t>264 </a:t>
            </a:r>
            <a:r>
              <a:rPr lang="en-US" sz="2000"/>
              <a:t>_</a:t>
            </a:r>
            <a:r>
              <a:rPr lang="en-US" sz="2000" smtClean="0"/>
              <a:t>1 $a </a:t>
            </a:r>
            <a:r>
              <a:rPr lang="en-US" sz="2000" b="1"/>
              <a:t>Budapest : </a:t>
            </a:r>
            <a:r>
              <a:rPr lang="en-US" sz="2000"/>
              <a:t>$b</a:t>
            </a:r>
            <a:r>
              <a:rPr lang="en-US" sz="2000" b="1"/>
              <a:t> Hungarian National Organisation of the World Congress of Finno-Ugric Peoples, </a:t>
            </a:r>
            <a:r>
              <a:rPr lang="en-US" sz="2000"/>
              <a:t>$c </a:t>
            </a:r>
            <a:r>
              <a:rPr lang="en-US" sz="2000" b="1"/>
              <a:t>[</a:t>
            </a:r>
            <a:r>
              <a:rPr lang="en-US" sz="2000" b="1" smtClean="0"/>
              <a:t>2012]</a:t>
            </a:r>
            <a:endParaRPr lang="en-US" sz="2000"/>
          </a:p>
          <a:p>
            <a:pPr marL="400050" lvl="1" indent="0">
              <a:buNone/>
            </a:pPr>
            <a:r>
              <a:rPr lang="en-US" sz="2000" b="1"/>
              <a:t>	</a:t>
            </a:r>
            <a:endParaRPr lang="en-US" sz="2000"/>
          </a:p>
          <a:p>
            <a:pPr marL="0" indent="0">
              <a:buNone/>
            </a:pP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is not core, but may be recorded if present</a:t>
            </a:r>
            <a:endParaRPr lang="en-US"/>
          </a:p>
          <a:p>
            <a:pPr marL="1257300" lvl="3" indent="0">
              <a:buNone/>
            </a:pPr>
            <a:endParaRPr lang="en-US" smtClean="0"/>
          </a:p>
          <a:p>
            <a:pPr marL="1257300" lvl="3" indent="0">
              <a:buNone/>
            </a:pPr>
            <a:r>
              <a:rPr lang="en-US" sz="2400" b="1" smtClean="0"/>
              <a:t>264 </a:t>
            </a:r>
            <a:r>
              <a:rPr lang="en-US" sz="2400" b="1"/>
              <a:t>_4	$c ©2008</a:t>
            </a:r>
            <a:endParaRPr lang="en-US" sz="2400"/>
          </a:p>
          <a:p>
            <a:pPr marL="1257300" lvl="3" indent="0">
              <a:buNone/>
            </a:pPr>
            <a:r>
              <a:rPr lang="en-US" sz="2400" smtClean="0"/>
              <a:t> </a:t>
            </a:r>
            <a:endParaRPr lang="en-US" sz="24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or 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or manufacture information</a:t>
            </a:r>
          </a:p>
          <a:p>
            <a:pPr marL="1257300" lvl="3" indent="0">
              <a:buNone/>
            </a:pPr>
            <a:r>
              <a:rPr lang="en-US"/>
              <a:t>245 00 </a:t>
            </a:r>
            <a:r>
              <a:rPr lang="en-US" smtClean="0"/>
              <a:t> $</a:t>
            </a:r>
            <a:r>
              <a:rPr lang="en-US"/>
              <a:t>a Map of Finno-Ugric peoples = $b Карта финно-угорских народов / $c Hungarian National Organisation of the World Congress of Finno-Ugric Peoples.</a:t>
            </a:r>
          </a:p>
          <a:p>
            <a:pPr marL="1257300" lvl="3" indent="0">
              <a:buNone/>
            </a:pPr>
            <a:r>
              <a:rPr lang="en-US" smtClean="0"/>
              <a:t>264 </a:t>
            </a:r>
            <a:r>
              <a:rPr lang="en-US"/>
              <a:t>_</a:t>
            </a:r>
            <a:r>
              <a:rPr lang="en-US" smtClean="0"/>
              <a:t>1 $a </a:t>
            </a:r>
            <a:r>
              <a:rPr lang="en-US"/>
              <a:t>Budapest : $b Hungarian National Organisation of the World Congress of Finno-Ugric Peoples, $c [2012]</a:t>
            </a:r>
          </a:p>
          <a:p>
            <a:pPr marL="1257300" lvl="3" indent="0">
              <a:buNone/>
            </a:pPr>
            <a:r>
              <a:rPr lang="en-US"/>
              <a:t>264 _</a:t>
            </a:r>
            <a:r>
              <a:rPr lang="en-US" smtClean="0"/>
              <a:t>3 $a </a:t>
            </a:r>
            <a:r>
              <a:rPr lang="en-US" b="1"/>
              <a:t>Budapest :</a:t>
            </a:r>
            <a:r>
              <a:rPr lang="en-US"/>
              <a:t> $b </a:t>
            </a:r>
            <a:r>
              <a:rPr lang="en-US" b="1"/>
              <a:t>Cartographia Ltd</a:t>
            </a:r>
            <a:r>
              <a:rPr lang="en-US" b="1" smtClean="0"/>
              <a:t>., </a:t>
            </a:r>
            <a:r>
              <a:rPr lang="en-US" smtClean="0"/>
              <a:t>$c</a:t>
            </a:r>
            <a:r>
              <a:rPr lang="en-US" b="1" smtClean="0"/>
              <a:t> </a:t>
            </a:r>
            <a:r>
              <a:rPr lang="en-US" b="1"/>
              <a:t>2012.</a:t>
            </a:r>
          </a:p>
          <a:p>
            <a:pPr marL="800100" lvl="2" indent="0">
              <a:buNone/>
            </a:pPr>
            <a:endParaRPr lang="en-US" smtClean="0"/>
          </a:p>
          <a:p>
            <a:pPr marL="800100" lvl="2" indent="0">
              <a:buNone/>
            </a:pPr>
            <a:r>
              <a:rPr lang="en-US" i="1"/>
              <a:t>Source reads: </a:t>
            </a:r>
            <a:r>
              <a:rPr lang="en-US" smtClean="0"/>
              <a:t>Printed by Cartographia Ltd., Budapest, 2012.</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418416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r>
              <a:rPr lang="en-US" smtClean="0"/>
              <a:t>Record the number of units with a term from the list in 3.4.2.2</a:t>
            </a:r>
          </a:p>
          <a:p>
            <a:pPr marL="914400" lvl="2" indent="0">
              <a:buNone/>
            </a:pPr>
            <a:r>
              <a:rPr lang="en-US" smtClean="0"/>
              <a:t>300	$a 1 map</a:t>
            </a:r>
          </a:p>
          <a:p>
            <a:pPr marL="914400" lvl="2" indent="0">
              <a:buNone/>
            </a:pPr>
            <a:r>
              <a:rPr lang="en-US" smtClean="0"/>
              <a:t>300	$a 1 globe</a:t>
            </a:r>
          </a:p>
          <a:p>
            <a:pPr marL="914400" lvl="2" indent="0">
              <a:buNone/>
            </a:pPr>
            <a:endParaRPr lang="en-US" smtClean="0"/>
          </a:p>
          <a:p>
            <a:r>
              <a:rPr lang="en-US" smtClean="0"/>
              <a:t>For an atlas, specify the number of pages, volumes, etc. </a:t>
            </a:r>
          </a:p>
          <a:p>
            <a:pPr marL="914400" lvl="2" indent="0">
              <a:buNone/>
            </a:pPr>
            <a:r>
              <a:rPr lang="en-US" smtClean="0"/>
              <a:t>300</a:t>
            </a:r>
            <a:r>
              <a:rPr lang="en-US"/>
              <a:t>	$</a:t>
            </a:r>
            <a:r>
              <a:rPr lang="en-US" smtClean="0"/>
              <a:t>a 1 atlas (3 volumes)</a:t>
            </a:r>
          </a:p>
          <a:p>
            <a:pPr marL="914400" lvl="2" indent="0">
              <a:buNone/>
            </a:pPr>
            <a:r>
              <a:rPr lang="en-US" smtClean="0"/>
              <a:t>300	$a 1 atlas (xx, 432 pages)</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137027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pPr marL="857250" lvl="2" indent="0">
              <a:buNone/>
            </a:pPr>
            <a:endParaRPr lang="en-US" sz="2000" smtClean="0"/>
          </a:p>
          <a:p>
            <a:pPr marL="857250" lvl="2" indent="0">
              <a:buNone/>
            </a:pPr>
            <a:endParaRPr lang="en-US" sz="2000"/>
          </a:p>
          <a:p>
            <a:pPr marL="857250" lvl="2" indent="0">
              <a:buNone/>
            </a:pPr>
            <a:r>
              <a:rPr lang="en-US" sz="2000" smtClean="0"/>
              <a:t>245 </a:t>
            </a:r>
            <a:r>
              <a:rPr lang="en-US" sz="2000"/>
              <a:t>00 	$a Map of Finno-Ugric peoples = $b Карта финно-угорских народов </a:t>
            </a:r>
            <a:r>
              <a:rPr lang="en-US" sz="2000" smtClean="0"/>
              <a:t>/ </a:t>
            </a:r>
            <a:r>
              <a:rPr lang="en-US" sz="2000"/>
              <a:t>$c Hungarian National Organisation of the World Congress of Finno-Ugric Peoples.</a:t>
            </a:r>
          </a:p>
          <a:p>
            <a:pPr marL="857250" lvl="2" indent="0">
              <a:buNone/>
            </a:pPr>
            <a:r>
              <a:rPr lang="en-US" sz="2000" smtClean="0"/>
              <a:t>300</a:t>
            </a:r>
            <a:r>
              <a:rPr lang="en-US" sz="2000"/>
              <a:t>	$a </a:t>
            </a:r>
            <a:r>
              <a:rPr lang="en-US" sz="2000" b="1"/>
              <a:t>1 </a:t>
            </a:r>
            <a:r>
              <a:rPr lang="en-US" sz="2000" b="1" smtClean="0"/>
              <a:t>map </a:t>
            </a:r>
          </a:p>
          <a:p>
            <a:pPr marL="857250" lvl="2" indent="0">
              <a:buNone/>
            </a:pPr>
            <a:endParaRPr lang="en-US" sz="2000"/>
          </a:p>
          <a:p>
            <a:pPr marL="800100" lvl="2" indent="0">
              <a:buNone/>
            </a:pPr>
            <a:r>
              <a:rPr lang="en-US" sz="2000"/>
              <a:t>245 10 	$a Somalia : $b country profile.</a:t>
            </a:r>
          </a:p>
          <a:p>
            <a:pPr marL="800100" lvl="2" indent="0">
              <a:buNone/>
            </a:pPr>
            <a:r>
              <a:rPr lang="en-US" sz="2000" smtClean="0"/>
              <a:t>300</a:t>
            </a:r>
            <a:r>
              <a:rPr lang="en-US" sz="2000"/>
              <a:t>	$a </a:t>
            </a:r>
            <a:r>
              <a:rPr lang="en-US" sz="2000" b="1"/>
              <a:t>1 map </a:t>
            </a:r>
            <a:endParaRPr lang="en-US" sz="6400" b="1"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834087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r>
              <a:rPr lang="en-US" smtClean="0"/>
              <a:t>More than one map on a sheet (not including insets)</a:t>
            </a:r>
          </a:p>
          <a:p>
            <a:endParaRPr lang="en-US" smtClean="0"/>
          </a:p>
          <a:p>
            <a:pPr marL="857250" lvl="2" indent="0">
              <a:buNone/>
            </a:pPr>
            <a:r>
              <a:rPr lang="en-US" smtClean="0"/>
              <a:t>300	$a 5 maps on 2 sheets</a:t>
            </a:r>
          </a:p>
          <a:p>
            <a:pPr marL="857250" lvl="2" indent="0">
              <a:buNone/>
            </a:pPr>
            <a:r>
              <a:rPr lang="en-US" smtClean="0"/>
              <a:t>300	$a 2 maps on 1 sheet</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73594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Content (7.17)</a:t>
            </a:r>
            <a:endParaRPr lang="en-US"/>
          </a:p>
        </p:txBody>
      </p:sp>
      <p:sp>
        <p:nvSpPr>
          <p:cNvPr id="3" name="Content Placeholder 2"/>
          <p:cNvSpPr>
            <a:spLocks noGrp="1"/>
          </p:cNvSpPr>
          <p:nvPr>
            <p:ph idx="1"/>
          </p:nvPr>
        </p:nvSpPr>
        <p:spPr/>
        <p:txBody>
          <a:bodyPr/>
          <a:lstStyle/>
          <a:p>
            <a:r>
              <a:rPr lang="en-US" smtClean="0"/>
              <a:t>If colors other than black and white are present, record “color”.</a:t>
            </a:r>
          </a:p>
          <a:p>
            <a:r>
              <a:rPr lang="en-US" smtClean="0"/>
              <a:t>Record in 300 subfield $b</a:t>
            </a:r>
          </a:p>
          <a:p>
            <a:pPr marL="857250" lvl="2" indent="0">
              <a:buNone/>
            </a:pPr>
            <a:r>
              <a:rPr lang="en-US" sz="2000"/>
              <a:t>245 00 	$a Map of Finno-Ugric peoples = $b Карта финно-угорских народов / $c Hungarian National Organisation of the World Congress of Finno-Ugric Peoples.</a:t>
            </a:r>
          </a:p>
          <a:p>
            <a:pPr marL="857250" lvl="2" indent="0">
              <a:buNone/>
            </a:pPr>
            <a:r>
              <a:rPr lang="en-US" sz="2000"/>
              <a:t>300	$a 1 map : $b </a:t>
            </a:r>
            <a:r>
              <a:rPr lang="en-US" sz="2000" b="1"/>
              <a:t>color </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a:t>
            </a:r>
            <a:r>
              <a:rPr lang="en-US" sz="2000" smtClean="0"/>
              <a:t>map : </a:t>
            </a:r>
            <a:r>
              <a:rPr lang="en-US" sz="2000"/>
              <a:t>$b</a:t>
            </a:r>
            <a:r>
              <a:rPr lang="en-US" sz="2000" b="1"/>
              <a:t> color</a:t>
            </a:r>
            <a:r>
              <a:rPr lang="en-US" sz="2000" smtClean="0"/>
              <a:t> </a:t>
            </a:r>
            <a:endParaRPr lang="en-US" sz="6400"/>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209350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(3.5.2.2)</a:t>
            </a:r>
            <a:endParaRPr lang="en-US"/>
          </a:p>
        </p:txBody>
      </p:sp>
      <p:sp>
        <p:nvSpPr>
          <p:cNvPr id="3" name="Content Placeholder 2"/>
          <p:cNvSpPr>
            <a:spLocks noGrp="1"/>
          </p:cNvSpPr>
          <p:nvPr>
            <p:ph idx="1"/>
          </p:nvPr>
        </p:nvSpPr>
        <p:spPr/>
        <p:txBody>
          <a:bodyPr/>
          <a:lstStyle/>
          <a:p>
            <a:r>
              <a:rPr lang="en-US" sz="2800" smtClean="0"/>
              <a:t>Measure within the </a:t>
            </a:r>
            <a:r>
              <a:rPr lang="en-US" sz="2800" i="1" smtClean="0"/>
              <a:t>neat lines</a:t>
            </a:r>
            <a:r>
              <a:rPr lang="en-US" sz="2800"/>
              <a:t> </a:t>
            </a:r>
            <a:r>
              <a:rPr lang="en-US" sz="2800" smtClean="0"/>
              <a:t>(lines </a:t>
            </a:r>
            <a:r>
              <a:rPr lang="en-US" sz="2800"/>
              <a:t>marking the outer edge of a map or chart, separating its detail from any border or </a:t>
            </a:r>
            <a:r>
              <a:rPr lang="en-US" sz="2800" smtClean="0"/>
              <a:t>margin)</a:t>
            </a:r>
          </a:p>
          <a:p>
            <a:r>
              <a:rPr lang="en-US" sz="2800" smtClean="0"/>
              <a:t>Record height x width in 300 subfield $c</a:t>
            </a:r>
          </a:p>
          <a:p>
            <a:pPr marL="857250" lvl="2" indent="0">
              <a:buNone/>
            </a:pPr>
            <a:r>
              <a:rPr lang="en-US" sz="2000"/>
              <a:t>245 00 	$a Map of Finno-Ugric peoples = $b Карта финно-угорских народов / $c Hungarian National Organisation of the World Congress of Finno-Ugric Peoples.</a:t>
            </a:r>
          </a:p>
          <a:p>
            <a:pPr marL="857250" lvl="2" indent="0">
              <a:buNone/>
            </a:pPr>
            <a:r>
              <a:rPr lang="en-US" sz="2000"/>
              <a:t>300	$a 1 map : $b color ; $c </a:t>
            </a:r>
            <a:r>
              <a:rPr lang="en-US" sz="2000" b="1"/>
              <a:t>44 </a:t>
            </a:r>
            <a:r>
              <a:rPr lang="en-US" sz="2000" b="1" smtClean="0"/>
              <a:t>x </a:t>
            </a:r>
            <a:r>
              <a:rPr lang="en-US" sz="2000" b="1"/>
              <a:t>97 </a:t>
            </a:r>
            <a:r>
              <a:rPr lang="en-US" sz="2000" b="1" smtClean="0"/>
              <a:t>cm</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map : $b</a:t>
            </a:r>
            <a:r>
              <a:rPr lang="en-US" sz="2000" b="1"/>
              <a:t> </a:t>
            </a:r>
            <a:r>
              <a:rPr lang="en-US" sz="2000" smtClean="0"/>
              <a:t>color</a:t>
            </a:r>
            <a:r>
              <a:rPr lang="en-US" sz="2000"/>
              <a:t> ; $c </a:t>
            </a:r>
            <a:r>
              <a:rPr lang="en-US" sz="2000" b="1"/>
              <a:t>54 x 44 cm</a:t>
            </a:r>
            <a:r>
              <a:rPr lang="en-US" sz="2000" smtClean="0"/>
              <a:t> </a:t>
            </a:r>
            <a:endParaRPr lang="en-US" sz="6400"/>
          </a:p>
          <a:p>
            <a:endParaRPr lang="en-US" sz="2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3256656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(3.5.2.5)</a:t>
            </a:r>
            <a:endParaRPr lang="en-US"/>
          </a:p>
        </p:txBody>
      </p:sp>
      <p:sp>
        <p:nvSpPr>
          <p:cNvPr id="3" name="Content Placeholder 2"/>
          <p:cNvSpPr>
            <a:spLocks noGrp="1"/>
          </p:cNvSpPr>
          <p:nvPr>
            <p:ph idx="1"/>
          </p:nvPr>
        </p:nvSpPr>
        <p:spPr/>
        <p:txBody>
          <a:bodyPr/>
          <a:lstStyle/>
          <a:p>
            <a:r>
              <a:rPr lang="en-US" sz="2800" smtClean="0"/>
              <a:t>if the map is less than half the size of the sheet, or there is substantial additional information on the sheet, also record the dimensions of the sheet.</a:t>
            </a:r>
          </a:p>
          <a:p>
            <a:endParaRPr lang="en-US" sz="2800" smtClean="0"/>
          </a:p>
          <a:p>
            <a:pPr marL="857250" lvl="2" indent="0">
              <a:buNone/>
            </a:pPr>
            <a:r>
              <a:rPr lang="en-US" sz="2000" smtClean="0"/>
              <a:t>245 </a:t>
            </a:r>
            <a:r>
              <a:rPr lang="en-US" sz="2000"/>
              <a:t>00 	$a Map of Finno-Ugric peoples = $b Карта финно-угорских народов / $c Hungarian National Organisation of the World Congress of Finno-Ugric Peoples.</a:t>
            </a:r>
          </a:p>
          <a:p>
            <a:pPr marL="857250" lvl="2" indent="0">
              <a:buNone/>
            </a:pPr>
            <a:r>
              <a:rPr lang="en-US" sz="2000"/>
              <a:t>300	$a 1 map : $b color ; $c 44 </a:t>
            </a:r>
            <a:r>
              <a:rPr lang="en-US" sz="2000" smtClean="0"/>
              <a:t>x </a:t>
            </a:r>
            <a:r>
              <a:rPr lang="en-US" sz="2000"/>
              <a:t>97 </a:t>
            </a:r>
            <a:r>
              <a:rPr lang="en-US" sz="2000" smtClean="0"/>
              <a:t>cm</a:t>
            </a:r>
            <a:r>
              <a:rPr lang="en-US" sz="2000"/>
              <a:t>,</a:t>
            </a:r>
            <a:r>
              <a:rPr lang="en-US" sz="2000" b="1"/>
              <a:t> on sheet 66 x 99 cm</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map : $b</a:t>
            </a:r>
            <a:r>
              <a:rPr lang="en-US" sz="2000" b="1"/>
              <a:t> </a:t>
            </a:r>
            <a:r>
              <a:rPr lang="en-US" sz="2000" smtClean="0"/>
              <a:t>color</a:t>
            </a:r>
            <a:r>
              <a:rPr lang="en-US" sz="2000"/>
              <a:t> ; $c 54 x 44 </a:t>
            </a:r>
            <a:r>
              <a:rPr lang="en-US" sz="2000" smtClean="0"/>
              <a:t>cm</a:t>
            </a:r>
            <a:r>
              <a:rPr lang="en-US" sz="2000"/>
              <a:t>, </a:t>
            </a:r>
            <a:r>
              <a:rPr lang="en-US" sz="2000" b="1"/>
              <a:t>on sheet 70 x 99 cm</a:t>
            </a:r>
            <a:r>
              <a:rPr lang="en-US" sz="2000" smtClean="0"/>
              <a:t> </a:t>
            </a:r>
            <a:endParaRPr lang="en-US" sz="6400"/>
          </a:p>
          <a:p>
            <a:endParaRPr lang="en-US" sz="2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363920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(3.5.2.6)</a:t>
            </a:r>
            <a:endParaRPr lang="en-US"/>
          </a:p>
        </p:txBody>
      </p:sp>
      <p:sp>
        <p:nvSpPr>
          <p:cNvPr id="3" name="Content Placeholder 2"/>
          <p:cNvSpPr>
            <a:spLocks noGrp="1"/>
          </p:cNvSpPr>
          <p:nvPr>
            <p:ph idx="1"/>
          </p:nvPr>
        </p:nvSpPr>
        <p:spPr/>
        <p:txBody>
          <a:bodyPr/>
          <a:lstStyle/>
          <a:p>
            <a:r>
              <a:rPr lang="en-US" sz="2800" smtClean="0"/>
              <a:t>if the map is intended to be folded, add the dimensions of the sheet in folded form</a:t>
            </a:r>
          </a:p>
          <a:p>
            <a:endParaRPr lang="en-US" sz="2800" smtClean="0"/>
          </a:p>
          <a:p>
            <a:pPr marL="857250" lvl="2" indent="0">
              <a:buNone/>
            </a:pPr>
            <a:r>
              <a:rPr lang="en-US" sz="2000" smtClean="0"/>
              <a:t>245 </a:t>
            </a:r>
            <a:r>
              <a:rPr lang="en-US" sz="2000"/>
              <a:t>00 	$a Map of Finno-Ugric peoples = $b Карта финно-угорских народов / $c Hungarian National Organisation of the World Congress of Finno-Ugric Peoples.</a:t>
            </a:r>
          </a:p>
          <a:p>
            <a:pPr marL="857250" lvl="2" indent="0">
              <a:buNone/>
            </a:pPr>
            <a:r>
              <a:rPr lang="en-US" sz="2000"/>
              <a:t>300	$a 1 map : $b color ; $c 44 </a:t>
            </a:r>
            <a:r>
              <a:rPr lang="en-US" sz="2000" smtClean="0"/>
              <a:t>x </a:t>
            </a:r>
            <a:r>
              <a:rPr lang="en-US" sz="2000"/>
              <a:t>97 </a:t>
            </a:r>
            <a:r>
              <a:rPr lang="en-US" sz="2000" smtClean="0"/>
              <a:t>cm</a:t>
            </a:r>
            <a:r>
              <a:rPr lang="en-US" sz="2000"/>
              <a:t>,</a:t>
            </a:r>
            <a:r>
              <a:rPr lang="en-US" sz="2000" b="1"/>
              <a:t> </a:t>
            </a:r>
            <a:r>
              <a:rPr lang="en-US" sz="2000"/>
              <a:t>on sheet 66 x 99 </a:t>
            </a:r>
            <a:r>
              <a:rPr lang="en-US" sz="2000" smtClean="0"/>
              <a:t>cm</a:t>
            </a:r>
            <a:r>
              <a:rPr lang="en-US" sz="2000"/>
              <a:t>,</a:t>
            </a:r>
            <a:r>
              <a:rPr lang="en-US" sz="2000" b="1"/>
              <a:t> folded to 23 x 13 cm</a:t>
            </a:r>
            <a:endParaRPr lang="en-US" sz="2000"/>
          </a:p>
          <a:p>
            <a:pPr marL="857250" lvl="2" indent="0">
              <a:buNone/>
            </a:pPr>
            <a:endParaRPr lang="en-US" sz="20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extLst>
      <p:ext uri="{BB962C8B-B14F-4D97-AF65-F5344CB8AC3E}">
        <p14:creationId xmlns:p14="http://schemas.microsoft.com/office/powerpoint/2010/main" val="340745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r>
              <a:rPr lang="en-US" sz="2400" i="1" smtClean="0"/>
              <a:t>Sheet map(s)</a:t>
            </a:r>
          </a:p>
          <a:p>
            <a:pPr marL="0" indent="0">
              <a:buNone/>
            </a:pPr>
            <a:r>
              <a:rPr lang="en-US" sz="2400" smtClean="0"/>
              <a:t>336  </a:t>
            </a:r>
            <a:r>
              <a:rPr lang="en-US" sz="2400"/>
              <a:t>	</a:t>
            </a:r>
            <a:r>
              <a:rPr lang="en-US" sz="2400" smtClean="0"/>
              <a:t>$a cartographic image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sheet $2 rdacarrier</a:t>
            </a:r>
          </a:p>
          <a:p>
            <a:pPr marL="0" indent="0">
              <a:buNone/>
            </a:pPr>
            <a:endParaRPr lang="en-US" sz="2400" smtClean="0"/>
          </a:p>
          <a:p>
            <a:pPr marL="0" indent="0">
              <a:buNone/>
            </a:pPr>
            <a:r>
              <a:rPr lang="en-US" sz="2400" i="1" smtClean="0"/>
              <a:t>Atlas</a:t>
            </a:r>
            <a:endParaRPr lang="en-US" sz="2400" i="1"/>
          </a:p>
          <a:p>
            <a:pPr marL="0" indent="0">
              <a:buNone/>
            </a:pPr>
            <a:r>
              <a:rPr lang="en-US" sz="2400" smtClean="0"/>
              <a:t>336  </a:t>
            </a:r>
            <a:r>
              <a:rPr lang="en-US" sz="2400"/>
              <a:t>	</a:t>
            </a:r>
            <a:r>
              <a:rPr lang="en-US" sz="2400" smtClean="0"/>
              <a:t>$a </a:t>
            </a:r>
            <a:r>
              <a:rPr lang="en-US" sz="2400"/>
              <a:t>cartographic image $</a:t>
            </a:r>
            <a:r>
              <a:rPr lang="en-US" sz="2400" smtClean="0"/>
              <a:t>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volume $2 </a:t>
            </a:r>
            <a:r>
              <a:rPr lang="en-US" sz="2400"/>
              <a:t>rdacarrier</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1562953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endParaRPr lang="en-US"/>
          </a:p>
          <a:p>
            <a:pPr marL="800100" lvl="2" indent="0">
              <a:buNone/>
            </a:pPr>
            <a:r>
              <a:rPr lang="en-US"/>
              <a:t>245 10 	$a Geologic map of the Stokes Mountain region, western Sierra Nevada Mountains, California</a:t>
            </a:r>
            <a:r>
              <a:rPr lang="fr-FR" smtClean="0"/>
              <a:t>.</a:t>
            </a:r>
            <a:endParaRPr lang="en-US"/>
          </a:p>
          <a:p>
            <a:pPr marL="800100" lvl="2" indent="0">
              <a:buNone/>
            </a:pPr>
            <a:r>
              <a:rPr lang="en-US" smtClean="0"/>
              <a:t>490 0</a:t>
            </a:r>
            <a:r>
              <a:rPr lang="en-US"/>
              <a:t>	$</a:t>
            </a:r>
            <a:r>
              <a:rPr lang="en-US" smtClean="0"/>
              <a:t>a </a:t>
            </a:r>
            <a:r>
              <a:rPr lang="en-US"/>
              <a:t>Map and chart series / Geological Society of America </a:t>
            </a:r>
            <a:r>
              <a:rPr lang="en-US" smtClean="0"/>
              <a:t>; $v MCH100</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555956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r>
              <a:rPr lang="en-US" sz="2400" smtClean="0"/>
              <a:t>language (RDA 7.12, MARC 546)</a:t>
            </a:r>
          </a:p>
          <a:p>
            <a:pPr marL="914400" lvl="2" indent="0">
              <a:buNone/>
            </a:pPr>
            <a:r>
              <a:rPr lang="en-US" sz="1800" smtClean="0"/>
              <a:t>546   $a Legend in English and Russian.</a:t>
            </a:r>
          </a:p>
          <a:p>
            <a:pPr lvl="1"/>
            <a:r>
              <a:rPr lang="en-US" sz="2400"/>
              <a:t>method of showing relief or depth (RDA 7.27, MARC 500)</a:t>
            </a:r>
          </a:p>
          <a:p>
            <a:pPr marL="914400" lvl="2" indent="0">
              <a:buNone/>
            </a:pPr>
            <a:r>
              <a:rPr lang="en-US" sz="1800"/>
              <a:t>500    $a Relief shown by shading and spot heights.</a:t>
            </a:r>
          </a:p>
          <a:p>
            <a:pPr marL="914400" lvl="2" indent="0">
              <a:buNone/>
            </a:pPr>
            <a:r>
              <a:rPr lang="en-US" sz="1800"/>
              <a:t>500    $a Depth shown by bathymetric tints and soundings.</a:t>
            </a:r>
          </a:p>
          <a:p>
            <a:pPr lvl="1"/>
            <a:r>
              <a:rPr lang="en-US" sz="2400" smtClean="0"/>
              <a:t>numbers (MARC </a:t>
            </a:r>
            <a:r>
              <a:rPr lang="en-US" sz="2400"/>
              <a:t>500)</a:t>
            </a:r>
          </a:p>
          <a:p>
            <a:pPr marL="914400" lvl="2" indent="0">
              <a:buNone/>
            </a:pPr>
            <a:r>
              <a:rPr lang="en-US" sz="1800"/>
              <a:t>500 </a:t>
            </a:r>
            <a:r>
              <a:rPr lang="en-US" sz="1800" smtClean="0"/>
              <a:t>   $</a:t>
            </a:r>
            <a:r>
              <a:rPr lang="en-US" sz="1800"/>
              <a:t>a “446646ID 3-12</a:t>
            </a:r>
            <a:r>
              <a:rPr lang="en-US" sz="1800" smtClean="0"/>
              <a:t>.”</a:t>
            </a:r>
            <a:endParaRPr lang="en-US" sz="1800"/>
          </a:p>
          <a:p>
            <a:pPr lvl="1"/>
            <a:r>
              <a:rPr lang="en-US" sz="2400" smtClean="0"/>
              <a:t>details of ancillary material (RDA 25, MARC 500 or 505)</a:t>
            </a:r>
          </a:p>
          <a:p>
            <a:pPr marL="914400" lvl="2" indent="0">
              <a:buNone/>
            </a:pPr>
            <a:r>
              <a:rPr lang="en-US" sz="1800" smtClean="0"/>
              <a:t>500    $a </a:t>
            </a:r>
            <a:r>
              <a:rPr lang="en-US" sz="1800"/>
              <a:t>Includes ancillary maps: Clan distribution -- Land use and economic activity -- Somaliland and Puntland -- Population density -- Indian Ocean Range Rings -- Neighborhoods of Mogadishu</a:t>
            </a:r>
            <a:r>
              <a:rPr lang="en-US" sz="1800" smtClean="0"/>
              <a:t>.</a:t>
            </a:r>
            <a:endParaRPr lang="en-US" sz="1600"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854808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mtClean="0"/>
              <a:t>Notes</a:t>
            </a:r>
            <a:endParaRPr lang="en-US"/>
          </a:p>
        </p:txBody>
      </p:sp>
      <p:sp>
        <p:nvSpPr>
          <p:cNvPr id="3" name="Content Placeholder 2"/>
          <p:cNvSpPr>
            <a:spLocks noGrp="1"/>
          </p:cNvSpPr>
          <p:nvPr>
            <p:ph idx="1"/>
          </p:nvPr>
        </p:nvSpPr>
        <p:spPr>
          <a:xfrm>
            <a:off x="457200" y="990600"/>
            <a:ext cx="8229600" cy="4906963"/>
          </a:xfrm>
        </p:spPr>
        <p:txBody>
          <a:bodyPr/>
          <a:lstStyle/>
          <a:p>
            <a:pPr marL="857250" lvl="2" indent="0">
              <a:buNone/>
            </a:pPr>
            <a:r>
              <a:rPr lang="en-US" sz="1800"/>
              <a:t>245 00 	$a Map of Finno-Ugric peoples = $b Карта финно-угорских народов / $c Hungarian National Organisation of the World Congress of Finno-Ugric </a:t>
            </a:r>
            <a:r>
              <a:rPr lang="en-US" sz="1800" smtClean="0"/>
              <a:t>Peoples.</a:t>
            </a:r>
          </a:p>
          <a:p>
            <a:pPr marL="857250" lvl="2" indent="0">
              <a:buNone/>
            </a:pPr>
            <a:r>
              <a:rPr lang="en-US" sz="1800" smtClean="0"/>
              <a:t>546   </a:t>
            </a:r>
            <a:r>
              <a:rPr lang="en-US" sz="1800"/>
              <a:t>	$a </a:t>
            </a:r>
            <a:r>
              <a:rPr lang="en-US" sz="1800" b="1"/>
              <a:t>Legend in English and </a:t>
            </a:r>
            <a:r>
              <a:rPr lang="en-US" sz="1800" b="1" smtClean="0"/>
              <a:t>Russian.</a:t>
            </a:r>
            <a:endParaRPr lang="en-US" sz="1800"/>
          </a:p>
          <a:p>
            <a:pPr marL="857250" lvl="2" indent="0">
              <a:buNone/>
            </a:pPr>
            <a:r>
              <a:rPr lang="en-US" sz="1800" smtClean="0"/>
              <a:t>500  </a:t>
            </a:r>
            <a:r>
              <a:rPr lang="en-US" sz="1800"/>
              <a:t>	$a </a:t>
            </a:r>
            <a:r>
              <a:rPr lang="en-US" sz="1800" b="1"/>
              <a:t>Includes ancillary maps: Ancient homelands of the Uralic peoples and the migration of the Hungarians -- Europe in the 10th century -- Routes of some Hungarian research expeditions before 1914.</a:t>
            </a:r>
            <a:endParaRPr lang="en-US" sz="1800" smtClean="0"/>
          </a:p>
          <a:p>
            <a:pPr marL="857250" lvl="2" indent="0">
              <a:buNone/>
            </a:pPr>
            <a:endParaRPr lang="en-US" sz="1800"/>
          </a:p>
          <a:p>
            <a:pPr marL="800100" lvl="2" indent="0">
              <a:buNone/>
            </a:pPr>
            <a:r>
              <a:rPr lang="en-US" sz="1800"/>
              <a:t>245 10 	$a Somalia : $b country profile.</a:t>
            </a:r>
          </a:p>
          <a:p>
            <a:pPr marL="800100" lvl="2" indent="0">
              <a:buNone/>
            </a:pPr>
            <a:r>
              <a:rPr lang="en-US" sz="1800"/>
              <a:t>500 	$a</a:t>
            </a:r>
            <a:r>
              <a:rPr lang="en-US" sz="1800" b="1"/>
              <a:t> “446646ID 3-12.”</a:t>
            </a:r>
            <a:endParaRPr lang="en-US" sz="1800"/>
          </a:p>
          <a:p>
            <a:pPr marL="800100" lvl="2" indent="0">
              <a:buNone/>
            </a:pPr>
            <a:r>
              <a:rPr lang="en-US" sz="1800"/>
              <a:t>500  	$a</a:t>
            </a:r>
            <a:r>
              <a:rPr lang="en-US" sz="1800" b="1"/>
              <a:t> Relief shown by shading and spot heights.</a:t>
            </a:r>
            <a:endParaRPr lang="en-US" sz="1800"/>
          </a:p>
          <a:p>
            <a:pPr marL="800100" lvl="2" indent="0">
              <a:buNone/>
            </a:pPr>
            <a:r>
              <a:rPr lang="en-US" sz="1800"/>
              <a:t>500  	$a</a:t>
            </a:r>
            <a:r>
              <a:rPr lang="en-US" sz="1800" b="1"/>
              <a:t> Depth shown by bathymetric tints and soundings.</a:t>
            </a:r>
            <a:endParaRPr lang="en-US" sz="1800"/>
          </a:p>
          <a:p>
            <a:pPr marL="800100" lvl="2" indent="0">
              <a:buNone/>
            </a:pPr>
            <a:r>
              <a:rPr lang="en-US" sz="1800"/>
              <a:t>500  	$a </a:t>
            </a:r>
            <a:r>
              <a:rPr lang="en-US" sz="1800" b="1"/>
              <a:t>Includes text, timeline of major events between 1887 and 2011, and comparative area map. Shows boundaries, populated places.</a:t>
            </a:r>
            <a:endParaRPr lang="en-US" sz="1800"/>
          </a:p>
          <a:p>
            <a:pPr marL="800100" lvl="2" indent="0">
              <a:buNone/>
            </a:pPr>
            <a:r>
              <a:rPr lang="en-US" sz="1800"/>
              <a:t>500  	$a </a:t>
            </a:r>
            <a:r>
              <a:rPr lang="en-US" sz="1800" b="1"/>
              <a:t>Includes ancillary maps: Clan distribution -- Land use and economic activity -- Somaliland and Puntland -- Population density -- Indian Ocean Range Rings -- Neighborhoods of Mogadishu.</a:t>
            </a: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1552115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smtClean="0"/>
              <a:t>Record identifiers</a:t>
            </a:r>
          </a:p>
          <a:p>
            <a:pPr lvl="1"/>
            <a:r>
              <a:rPr lang="en-US" smtClean="0"/>
              <a:t>ISBN in 020</a:t>
            </a:r>
          </a:p>
          <a:p>
            <a:pPr marL="800100" lvl="2" indent="0">
              <a:buNone/>
            </a:pPr>
            <a:endParaRPr lang="en-US" sz="2000" b="1" smtClean="0"/>
          </a:p>
          <a:p>
            <a:pPr marL="1257300" lvl="3" indent="0">
              <a:buNone/>
            </a:pPr>
            <a:r>
              <a:rPr lang="en-US"/>
              <a:t>020	</a:t>
            </a:r>
            <a:r>
              <a:rPr lang="en-US" smtClean="0"/>
              <a:t>   $</a:t>
            </a:r>
            <a:r>
              <a:rPr lang="en-US"/>
              <a:t>a </a:t>
            </a:r>
            <a:r>
              <a:rPr lang="en-US" b="1"/>
              <a:t>9630092077</a:t>
            </a:r>
          </a:p>
          <a:p>
            <a:pPr marL="1257300" lvl="3" indent="0">
              <a:buNone/>
            </a:pPr>
            <a:r>
              <a:rPr lang="en-US" smtClean="0"/>
              <a:t>245 </a:t>
            </a:r>
            <a:r>
              <a:rPr lang="en-US"/>
              <a:t>10 </a:t>
            </a:r>
            <a:r>
              <a:rPr lang="en-US" smtClean="0"/>
              <a:t>$</a:t>
            </a:r>
            <a:r>
              <a:rPr lang="en-US"/>
              <a:t>a Map of Finno-Ugric </a:t>
            </a:r>
            <a:r>
              <a:rPr lang="en-US" smtClean="0"/>
              <a:t>peoples</a:t>
            </a:r>
            <a:r>
              <a:rPr lang="en-US"/>
              <a:t> = $b Карта финно-угорских народов</a:t>
            </a:r>
            <a:r>
              <a:rPr lang="en-US" smtClean="0"/>
              <a:t> </a:t>
            </a:r>
            <a:r>
              <a:rPr lang="en-US"/>
              <a:t>/ $c Hungarian National Organisation of the World Congress of Finno-Ugric Peoples ; cartographer István Kozári.</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1868234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(cf. 19.2.1.1.1e)</a:t>
            </a:r>
          </a:p>
          <a:p>
            <a:pPr marL="800100" lvl="2" indent="0">
              <a:buNone/>
            </a:pPr>
            <a:endParaRPr lang="en-US" b="1" smtClean="0"/>
          </a:p>
          <a:p>
            <a:pPr marL="800100" lvl="2" indent="0">
              <a:buNone/>
            </a:pPr>
            <a:r>
              <a:rPr lang="en-US" sz="2000"/>
              <a:t>100 1_	$a </a:t>
            </a:r>
            <a:r>
              <a:rPr lang="en-US" sz="2000" b="1"/>
              <a:t>Kozári, István</a:t>
            </a:r>
            <a:r>
              <a:rPr lang="en-US" sz="2000"/>
              <a:t>, $e cartographer.</a:t>
            </a:r>
          </a:p>
          <a:p>
            <a:pPr marL="800100" lvl="2" indent="0">
              <a:buNone/>
            </a:pPr>
            <a:r>
              <a:rPr lang="en-US" sz="2000"/>
              <a:t>245 10 	$a Map of Finno-Ugric peoples = $b Карта финно-угорских народов / $c Hungarian National Organisation of the World Congress of Finno-Ugric Peoples ; cartographer István Kozári.</a:t>
            </a:r>
          </a:p>
          <a:p>
            <a:pPr marL="800100" lvl="2" indent="0">
              <a:buNone/>
            </a:pPr>
            <a:endParaRPr lang="en-US" sz="2000"/>
          </a:p>
          <a:p>
            <a:pPr marL="800100" lvl="2" indent="0">
              <a:buNone/>
            </a:pPr>
            <a:r>
              <a:rPr lang="en-US" sz="2000"/>
              <a:t>110 </a:t>
            </a:r>
            <a:r>
              <a:rPr lang="en-US" sz="2000" smtClean="0"/>
              <a:t>1</a:t>
            </a:r>
            <a:r>
              <a:rPr lang="en-US" sz="2000"/>
              <a:t>	$a </a:t>
            </a:r>
            <a:r>
              <a:rPr lang="en-US" sz="2000" b="1"/>
              <a:t>United States</a:t>
            </a:r>
            <a:r>
              <a:rPr lang="en-US" sz="2000"/>
              <a:t>. $b </a:t>
            </a:r>
            <a:r>
              <a:rPr lang="en-US" sz="2000" b="1"/>
              <a:t>Central Intelligence Agency</a:t>
            </a:r>
            <a:r>
              <a:rPr lang="en-US" sz="2000"/>
              <a:t>, $e cartographer.</a:t>
            </a:r>
          </a:p>
          <a:p>
            <a:pPr marL="800100" lvl="2" indent="0">
              <a:buNone/>
            </a:pPr>
            <a:r>
              <a:rPr lang="en-US" sz="2000"/>
              <a:t>245 10 	$a Somalia : $b country profile.</a:t>
            </a:r>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8593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1_	$a </a:t>
            </a:r>
            <a:r>
              <a:rPr lang="en-US" sz="1800" b="1"/>
              <a:t>Kozári, István</a:t>
            </a:r>
            <a:r>
              <a:rPr lang="en-US" sz="1800"/>
              <a:t>, $e cartographer.</a:t>
            </a:r>
          </a:p>
          <a:p>
            <a:pPr marL="800100" lvl="2" indent="0">
              <a:buNone/>
            </a:pPr>
            <a:r>
              <a:rPr lang="en-US" sz="1800"/>
              <a:t>245 10 	$a </a:t>
            </a:r>
            <a:r>
              <a:rPr lang="en-US" sz="1800" b="1"/>
              <a:t>Map of Finno-Ugric </a:t>
            </a:r>
            <a:r>
              <a:rPr lang="en-US" sz="1800" b="1" smtClean="0"/>
              <a:t>peoples</a:t>
            </a:r>
            <a:r>
              <a:rPr lang="en-US" sz="1800"/>
              <a:t> = $b Карта финно-угорских народов</a:t>
            </a:r>
            <a:r>
              <a:rPr lang="en-US" sz="1800" b="1" smtClean="0"/>
              <a:t> </a:t>
            </a:r>
            <a:r>
              <a:rPr lang="en-US" sz="1800"/>
              <a:t>/ $c Hungarian National Organisation of the World Congress of Finno-Ugric Peoples ; cartographer István Kozári.</a:t>
            </a:r>
          </a:p>
          <a:p>
            <a:pPr marL="800100" lvl="2" indent="0">
              <a:buNone/>
            </a:pPr>
            <a:endParaRPr lang="en-US" sz="1800"/>
          </a:p>
          <a:p>
            <a:pPr marL="800100" lvl="2" indent="0">
              <a:buNone/>
            </a:pPr>
            <a:r>
              <a:rPr lang="en-US" sz="1800"/>
              <a:t>110 </a:t>
            </a:r>
            <a:r>
              <a:rPr lang="en-US" sz="1800" smtClean="0"/>
              <a:t>1</a:t>
            </a:r>
            <a:r>
              <a:rPr lang="en-US" sz="1800"/>
              <a:t>	$a </a:t>
            </a:r>
            <a:r>
              <a:rPr lang="en-US" sz="1800" b="1"/>
              <a:t>United States</a:t>
            </a:r>
            <a:r>
              <a:rPr lang="en-US" sz="1800"/>
              <a:t>. $b </a:t>
            </a:r>
            <a:r>
              <a:rPr lang="en-US" sz="1800" b="1"/>
              <a:t>Central Intelligence Agency</a:t>
            </a:r>
            <a:r>
              <a:rPr lang="en-US" sz="1800"/>
              <a:t>, $e cartographer.</a:t>
            </a:r>
          </a:p>
          <a:p>
            <a:pPr marL="800100" lvl="2" indent="0">
              <a:buNone/>
            </a:pPr>
            <a:r>
              <a:rPr lang="en-US" sz="1800"/>
              <a:t>245 10 	$a </a:t>
            </a:r>
            <a:r>
              <a:rPr lang="en-US" sz="1800" b="1"/>
              <a:t>Somalia</a:t>
            </a:r>
            <a:r>
              <a:rPr lang="en-US" sz="1800"/>
              <a:t> : $b country profile.</a:t>
            </a:r>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277986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400050" lvl="1" indent="0">
              <a:buNone/>
            </a:pPr>
            <a:endParaRPr lang="en-US" sz="1800" smtClean="0"/>
          </a:p>
          <a:p>
            <a:pPr marL="400050" lvl="1" indent="0">
              <a:buNone/>
            </a:pPr>
            <a:r>
              <a:rPr lang="en-US" sz="2000" smtClean="0"/>
              <a:t>245 </a:t>
            </a:r>
            <a:r>
              <a:rPr lang="en-US" sz="2000"/>
              <a:t>10 </a:t>
            </a:r>
            <a:r>
              <a:rPr lang="en-US" sz="2000" smtClean="0"/>
              <a:t>$</a:t>
            </a:r>
            <a:r>
              <a:rPr lang="en-US" sz="2000"/>
              <a:t>a Map of Finno-Ugric peoples = $b Карта финно-угорских народов / $c Hungarian National Organisation of the World Congress of Finno-Ugric Peoples ; cartographer István Kozári</a:t>
            </a:r>
            <a:r>
              <a:rPr lang="en-US" sz="2000" smtClean="0"/>
              <a:t>.</a:t>
            </a:r>
          </a:p>
          <a:p>
            <a:pPr marL="400050" lvl="1" indent="0">
              <a:buNone/>
            </a:pPr>
            <a:r>
              <a:rPr lang="en-US" sz="2000" smtClean="0"/>
              <a:t>710 2_ $a </a:t>
            </a:r>
            <a:r>
              <a:rPr lang="en-US" sz="2000" b="1"/>
              <a:t>World Congress of Finno-Ugric Peoples. $b Hungarian National Organisation, $e publisher.</a:t>
            </a: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8011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maps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43342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15</a:t>
            </a:r>
            <a:r>
              <a:rPr lang="en-US" sz="3600" b="1"/>
              <a:t/>
            </a:r>
            <a:br>
              <a:rPr lang="en-US" sz="3600" b="1"/>
            </a:br>
            <a:r>
              <a:rPr lang="en-US" sz="3600" b="1"/>
              <a:t>Describing </a:t>
            </a:r>
            <a:r>
              <a:rPr lang="en-US" sz="3600" b="1" smtClean="0"/>
              <a:t>Printed Maps</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15. Describing Printed Maps</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39</a:t>
            </a:fld>
            <a:endParaRPr lang="en-US"/>
          </a:p>
        </p:txBody>
      </p:sp>
      <p:sp>
        <p:nvSpPr>
          <p:cNvPr id="7" name="TextBox 6"/>
          <p:cNvSpPr txBox="1">
            <a:spLocks noChangeArrowheads="1"/>
          </p:cNvSpPr>
          <p:nvPr/>
        </p:nvSpPr>
        <p:spPr>
          <a:xfrm>
            <a:off x="571500" y="41148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a:t>
            </a:r>
            <a:r>
              <a:rPr lang="en-US" smtClean="0"/>
              <a:t>catalog/people/rlm/RDAUtah201511/index.htm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40</a:t>
            </a:fld>
            <a:endParaRPr lang="en-US"/>
          </a:p>
        </p:txBody>
      </p:sp>
    </p:spTree>
    <p:extLst>
      <p:ext uri="{BB962C8B-B14F-4D97-AF65-F5344CB8AC3E}">
        <p14:creationId xmlns:p14="http://schemas.microsoft.com/office/powerpoint/2010/main" val="15276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a:t>
            </a:r>
            <a:r>
              <a:rPr lang="en-US" sz="2800"/>
              <a:t>,</a:t>
            </a:r>
            <a:endParaRPr lang="en-US" sz="2800" smtClean="0"/>
          </a:p>
          <a:p>
            <a:pPr lvl="1"/>
            <a:r>
              <a:rPr lang="en-US" sz="2400" smtClean="0"/>
              <a:t>the title sheet (e.g. for a map in a series of sheets), title page (e.g. for an atlas), or title card</a:t>
            </a:r>
          </a:p>
          <a:p>
            <a:pPr marL="457200" lvl="1" indent="0">
              <a:buNone/>
            </a:pPr>
            <a:r>
              <a:rPr lang="en-US" sz="2400" i="1" smtClean="0"/>
              <a:t>if none of these is available,</a:t>
            </a:r>
            <a:r>
              <a:rPr lang="en-US" sz="2400"/>
              <a:t> </a:t>
            </a:r>
            <a:r>
              <a:rPr lang="en-US" sz="2400" smtClean="0"/>
              <a:t>use (in this order)</a:t>
            </a:r>
            <a:endParaRPr lang="en-US" sz="2400" i="1" smtClean="0"/>
          </a:p>
          <a:p>
            <a:pPr lvl="1"/>
            <a:r>
              <a:rPr lang="en-US" sz="2400" smtClean="0"/>
              <a:t>cover</a:t>
            </a:r>
          </a:p>
          <a:p>
            <a:pPr lvl="1"/>
            <a:r>
              <a:rPr lang="en-US" sz="2400" smtClean="0"/>
              <a:t>caption (very common for maps)</a:t>
            </a:r>
          </a:p>
          <a:p>
            <a:pPr lvl="1"/>
            <a:r>
              <a:rPr lang="en-US" sz="2400" smtClean="0"/>
              <a:t>masthead</a:t>
            </a:r>
          </a:p>
          <a:p>
            <a:pPr lvl="1"/>
            <a:r>
              <a:rPr lang="en-US" sz="2400" smtClean="0"/>
              <a:t>colophon</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499" y="1072237"/>
            <a:ext cx="2926501" cy="5328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83" y="1085850"/>
            <a:ext cx="5115117" cy="2952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142526"/>
            <a:ext cx="3657600" cy="187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813" y="1600200"/>
            <a:ext cx="275058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213" y="1573348"/>
            <a:ext cx="4019550" cy="398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00 	$a Map of Finno-Ugric peoples = $</a:t>
            </a:r>
            <a:r>
              <a:rPr lang="en-US" b="1" smtClean="0"/>
              <a:t>b</a:t>
            </a:r>
            <a:r>
              <a:rPr lang="en-US"/>
              <a:t> </a:t>
            </a:r>
            <a:r>
              <a:rPr lang="en-US" b="1"/>
              <a:t>Карта финно-угорских народов</a:t>
            </a:r>
          </a:p>
          <a:p>
            <a:pPr marL="400050" lvl="1" indent="0">
              <a:buNone/>
            </a:pPr>
            <a:endParaRPr lang="en-US" b="1" smtClean="0"/>
          </a:p>
          <a:p>
            <a:pPr marL="400050" lvl="1" indent="0">
              <a:buNone/>
            </a:pPr>
            <a:r>
              <a:rPr lang="en-US" b="1"/>
              <a:t>245 10 	$a Somalia : $b country profile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a:t>
            </a:r>
            <a:endParaRPr lang="en-US"/>
          </a:p>
        </p:txBody>
      </p:sp>
      <p:sp>
        <p:nvSpPr>
          <p:cNvPr id="3" name="Content Placeholder 2"/>
          <p:cNvSpPr>
            <a:spLocks noGrp="1"/>
          </p:cNvSpPr>
          <p:nvPr>
            <p:ph idx="1"/>
          </p:nvPr>
        </p:nvSpPr>
        <p:spPr/>
        <p:txBody>
          <a:bodyPr/>
          <a:lstStyle/>
          <a:p>
            <a:r>
              <a:rPr lang="en-US" smtClean="0"/>
              <a:t>Record, just as with other resources</a:t>
            </a:r>
          </a:p>
          <a:p>
            <a:r>
              <a:rPr lang="en-US" smtClean="0"/>
              <a:t>For cartographic resources, you may supply other title information if the title proper does not include an indication of the area covered</a:t>
            </a:r>
          </a:p>
          <a:p>
            <a:pPr lvl="1"/>
            <a:endParaRPr lang="en-US"/>
          </a:p>
          <a:p>
            <a:pPr marL="914400" lvl="2" indent="0">
              <a:buNone/>
            </a:pPr>
            <a:r>
              <a:rPr lang="en-US" smtClean="0"/>
              <a:t>245 10 $a National parks : $b </a:t>
            </a:r>
            <a:r>
              <a:rPr lang="en-US" b="1" smtClean="0"/>
              <a:t>[in South Africa]</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3909817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5922</TotalTime>
  <Words>1810</Words>
  <Application>Microsoft Office PowerPoint</Application>
  <PresentationFormat>On-screen Show (4:3)</PresentationFormat>
  <Paragraphs>373</Paragraphs>
  <Slides>40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Module 15 Describing Printed Maps</vt:lpstr>
      <vt:lpstr>Please log in to RDA</vt:lpstr>
      <vt:lpstr>Mode of Issuance</vt:lpstr>
      <vt:lpstr>Basis for Identification RDA 2.1</vt:lpstr>
      <vt:lpstr>Preferred Source of Information RDA 2.2.2</vt:lpstr>
      <vt:lpstr>Preferred source</vt:lpstr>
      <vt:lpstr>Preferred source</vt:lpstr>
      <vt:lpstr>Title</vt:lpstr>
      <vt:lpstr>Other title information</vt:lpstr>
      <vt:lpstr>Variant title</vt:lpstr>
      <vt:lpstr>Statement of Responsibility</vt:lpstr>
      <vt:lpstr>Statement of Responsibility</vt:lpstr>
      <vt:lpstr>Edition Statement</vt:lpstr>
      <vt:lpstr>Scale (RDA 7.25)</vt:lpstr>
      <vt:lpstr>Scale (RDA 7.25)</vt:lpstr>
      <vt:lpstr>Projection of Cartographic Content (RDA 7.26)</vt:lpstr>
      <vt:lpstr>Projection of Cartographic Content (RDA 7.26)</vt:lpstr>
      <vt:lpstr>Coordinates (RDA 7.4)</vt:lpstr>
      <vt:lpstr>Coordinates (RDA 7.4)</vt:lpstr>
      <vt:lpstr>Publication Statement</vt:lpstr>
      <vt:lpstr>Copyright information</vt:lpstr>
      <vt:lpstr>Distribution or Manufacture information</vt:lpstr>
      <vt:lpstr>Extent (3.4.2)</vt:lpstr>
      <vt:lpstr>Extent (3.4.2)</vt:lpstr>
      <vt:lpstr>Extent (3.4.2)</vt:lpstr>
      <vt:lpstr>Color Content (7.17)</vt:lpstr>
      <vt:lpstr>Dimensions (3.5.2.2)</vt:lpstr>
      <vt:lpstr>Dimensions (3.5.2.5)</vt:lpstr>
      <vt:lpstr>Dimensions (3.5.2.6)</vt:lpstr>
      <vt:lpstr>Record content, media,  and carrier type (3.2, 3.3, 6.9)</vt:lpstr>
      <vt:lpstr>Series Statement</vt:lpstr>
      <vt:lpstr>Notes</vt:lpstr>
      <vt:lpstr>Notes</vt:lpstr>
      <vt:lpstr>Identifier for the manifestation (2.15)</vt:lpstr>
      <vt:lpstr>Record Relationships</vt:lpstr>
      <vt:lpstr>Record Relationships</vt:lpstr>
      <vt:lpstr>Record Relationships</vt:lpstr>
      <vt:lpstr>Exercise </vt:lpstr>
      <vt:lpstr>Module 15 Describing Printed Maps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475</cp:revision>
  <dcterms:created xsi:type="dcterms:W3CDTF">2009-02-12T16:45:06Z</dcterms:created>
  <dcterms:modified xsi:type="dcterms:W3CDTF">2015-11-25T23:46:49Z</dcterms:modified>
</cp:coreProperties>
</file>